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728" r:id="rId1"/>
  </p:sldMasterIdLst>
  <p:handoutMasterIdLst>
    <p:handoutMasterId r:id="rId12"/>
  </p:handoutMasterIdLst>
  <p:sldIdLst>
    <p:sldId id="256" r:id="rId2"/>
    <p:sldId id="257" r:id="rId3"/>
    <p:sldId id="265" r:id="rId4"/>
    <p:sldId id="258" r:id="rId5"/>
    <p:sldId id="260" r:id="rId6"/>
    <p:sldId id="261" r:id="rId7"/>
    <p:sldId id="259" r:id="rId8"/>
    <p:sldId id="262" r:id="rId9"/>
    <p:sldId id="263" r:id="rId10"/>
    <p:sldId id="264"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3" d="100"/>
          <a:sy n="83" d="100"/>
        </p:scale>
        <p:origin x="-183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handoutMaster" Target="handoutMasters/handoutMaster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8078712-39B5-2E4D-9173-B169EC88D53B}" type="datetimeFigureOut">
              <a:rPr lang="en-US" smtClean="0"/>
              <a:t>4/7/16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BD54F55-9186-314E-B9B7-98E0D06F4B73}" type="slidenum">
              <a:rPr lang="en-US" smtClean="0"/>
              <a:t>‹#›</a:t>
            </a:fld>
            <a:endParaRPr lang="en-US"/>
          </a:p>
        </p:txBody>
      </p:sp>
    </p:spTree>
    <p:extLst>
      <p:ext uri="{BB962C8B-B14F-4D97-AF65-F5344CB8AC3E}">
        <p14:creationId xmlns:p14="http://schemas.microsoft.com/office/powerpoint/2010/main" val="312590853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2233D26B-DFC2-4248-8ED0-AD3E108CBDD7}" type="datetime1">
              <a:rPr lang="en-US" smtClean="0"/>
              <a:pPr/>
              <a:t>4/7/16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237106-F2ED-405E-BC33-CC3CF426205F}" type="slidenum">
              <a:rPr lang="en-US" smtClean="0"/>
              <a:pPr/>
              <a:t>‹#›</a:t>
            </a:fld>
            <a:endParaRPr lang="en-US"/>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94C003-38E8-486A-9BFD-47E55D87241C}" type="datetime1">
              <a:rPr lang="en-US" smtClean="0"/>
              <a:pPr/>
              <a:t>4/7/16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237106-F2ED-405E-BC33-CC3CF426205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59EAA3-934B-41DB-B3B1-806F4BE5CC37}" type="datetime1">
              <a:rPr lang="en-US" smtClean="0"/>
              <a:pPr/>
              <a:t>4/7/16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237106-F2ED-405E-BC33-CC3CF426205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8F97F932-D99A-4087-BFB1-EA42FAFC8D2C}" type="datetime1">
              <a:rPr lang="en-US" smtClean="0"/>
              <a:pPr/>
              <a:t>4/7/16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237106-F2ED-405E-BC33-CC3CF426205F}" type="slidenum">
              <a:rPr lang="en-US" smtClean="0"/>
              <a:pPr/>
              <a:t>‹#›</a:t>
            </a:fld>
            <a:endParaRPr lang="en-US"/>
          </a:p>
        </p:txBody>
      </p:sp>
      <p:sp>
        <p:nvSpPr>
          <p:cNvPr id="8" name="Content Placeholder 7"/>
          <p:cNvSpPr>
            <a:spLocks noGrp="1"/>
          </p:cNvSpPr>
          <p:nvPr>
            <p:ph sz="quarter" idx="13"/>
          </p:nvPr>
        </p:nvSpPr>
        <p:spPr>
          <a:xfrm>
            <a:off x="609600" y="1600200"/>
            <a:ext cx="792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C96367-2F2B-4F6E-ACF4-15FA13738E10}" type="datetime1">
              <a:rPr lang="en-US" smtClean="0"/>
              <a:pPr/>
              <a:t>4/7/16</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1523C92-45F4-4C30-810D-4886C1BA696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fld id="{8FB3498D-21C7-408B-8EF5-5B55DEF0BFD5}" type="datetime1">
              <a:rPr lang="en-US" smtClean="0"/>
              <a:pPr/>
              <a:t>4/7/16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237106-F2ED-405E-BC33-CC3CF426205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84DB246E-8FD1-42FF-94A4-E4133095C37A}" type="datetime1">
              <a:rPr lang="en-US" smtClean="0"/>
              <a:pPr/>
              <a:t>4/7/16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237106-F2ED-405E-BC33-CC3CF426205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93939D4-B818-4372-B1EE-7CB6D5BBC74A}" type="datetime1">
              <a:rPr lang="en-US" smtClean="0"/>
              <a:pPr/>
              <a:t>4/7/16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237106-F2ED-405E-BC33-CC3CF426205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35E438-4D0D-4834-B658-A90420491D98}" type="datetime1">
              <a:rPr lang="en-US" smtClean="0"/>
              <a:pPr/>
              <a:t>4/7/16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237106-F2ED-405E-BC33-CC3CF426205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F8ADFA-7142-4015-85E6-1712F15FA709}" type="datetime1">
              <a:rPr lang="en-US" smtClean="0"/>
              <a:pPr/>
              <a:t>4/7/16</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8237106-F2ED-405E-BC33-CC3CF426205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A581E0-D653-4D78-A48F-41D80498BC7E}" type="datetime1">
              <a:rPr lang="en-US" smtClean="0"/>
              <a:pPr/>
              <a:t>4/7/16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237106-F2ED-405E-BC33-CC3CF426205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8B3AFFF1-9C47-49F0-AE12-AF188F3F4E82}" type="datetime1">
              <a:rPr lang="en-US" smtClean="0"/>
              <a:pPr/>
              <a:t>4/7/16</a:t>
            </a:fld>
            <a:endParaRPr lang="en-US" dirty="0"/>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n-US" dirty="0"/>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38237106-F2ED-405E-BC33-CC3CF426205F}"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4729" r:id="rId1"/>
    <p:sldLayoutId id="2147484730" r:id="rId2"/>
    <p:sldLayoutId id="2147484731" r:id="rId3"/>
    <p:sldLayoutId id="2147484732" r:id="rId4"/>
    <p:sldLayoutId id="2147484733" r:id="rId5"/>
    <p:sldLayoutId id="2147484734" r:id="rId6"/>
    <p:sldLayoutId id="2147484735" r:id="rId7"/>
    <p:sldLayoutId id="2147484736" r:id="rId8"/>
    <p:sldLayoutId id="2147484737" r:id="rId9"/>
    <p:sldLayoutId id="2147484738" r:id="rId10"/>
    <p:sldLayoutId id="2147484739" r:id="rId11"/>
  </p:sldLayoutIdLst>
  <p:hf sldNum="0" hdr="0" ftr="0" dt="0"/>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tudy.com/directory/category/Business/Hospitality_Management.html" TargetMode="External"/><Relationship Id="rId4" Type="http://schemas.openxmlformats.org/officeDocument/2006/relationships/hyperlink" Target="http://www.clemson.edu/degrees/parks-recreation-and-tourism-management" TargetMode="External"/><Relationship Id="rId5" Type="http://schemas.openxmlformats.org/officeDocument/2006/relationships/hyperlink" Target="http://www.health.utah.edu/parks-recreation-tourism/degrees/bachelors/hospitality-management.php" TargetMode="External"/><Relationship Id="rId1" Type="http://schemas.openxmlformats.org/officeDocument/2006/relationships/slideLayout" Target="../slideLayouts/slideLayout2.xml"/><Relationship Id="rId2" Type="http://schemas.openxmlformats.org/officeDocument/2006/relationships/hyperlink" Target="https://www.prospects.ac.uk/careers-advice/what-can-i-do-with-my-degree/hospitality-management"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hyperlink" Target="http://www.ahla.com" TargetMode="External"/><Relationship Id="rId5" Type="http://schemas.openxmlformats.org/officeDocument/2006/relationships/hyperlink" Target="https://www.facebook.com/prtRAPS/" TargetMode="External"/><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eric.gardner@utah.edu" TargetMode="External"/><Relationship Id="rId3" Type="http://schemas.openxmlformats.org/officeDocument/2006/relationships/hyperlink" Target="mailto:elizabeth.cook@health.utah.ed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fontScale="92500" lnSpcReduction="10000"/>
          </a:bodyPr>
          <a:lstStyle/>
          <a:p>
            <a:r>
              <a:rPr lang="en-US" sz="3900" dirty="0" smtClean="0"/>
              <a:t>Hospitality Management Emphasis</a:t>
            </a:r>
          </a:p>
          <a:p>
            <a:r>
              <a:rPr lang="en-US" sz="3200" dirty="0" smtClean="0"/>
              <a:t>By Emma Christensen</a:t>
            </a:r>
          </a:p>
          <a:p>
            <a:r>
              <a:rPr lang="en-US" sz="3200" dirty="0" smtClean="0"/>
              <a:t>April 7, 2016</a:t>
            </a:r>
            <a:endParaRPr lang="en-US" sz="3200" dirty="0"/>
          </a:p>
        </p:txBody>
      </p:sp>
      <p:sp>
        <p:nvSpPr>
          <p:cNvPr id="3" name="Title 2"/>
          <p:cNvSpPr>
            <a:spLocks noGrp="1"/>
          </p:cNvSpPr>
          <p:nvPr>
            <p:ph type="ctrTitle"/>
          </p:nvPr>
        </p:nvSpPr>
        <p:spPr>
          <a:xfrm>
            <a:off x="137705" y="2007888"/>
            <a:ext cx="8859027" cy="1470025"/>
          </a:xfrm>
        </p:spPr>
        <p:txBody>
          <a:bodyPr/>
          <a:lstStyle/>
          <a:p>
            <a:r>
              <a:rPr lang="en-US" sz="4800" dirty="0" smtClean="0"/>
              <a:t>Parks, Recreation, and tourism</a:t>
            </a:r>
            <a:endParaRPr lang="en-US" sz="4800" dirty="0"/>
          </a:p>
        </p:txBody>
      </p:sp>
    </p:spTree>
    <p:extLst>
      <p:ext uri="{BB962C8B-B14F-4D97-AF65-F5344CB8AC3E}">
        <p14:creationId xmlns:p14="http://schemas.microsoft.com/office/powerpoint/2010/main" val="17326696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smtClean="0"/>
              <a:t>References</a:t>
            </a:r>
            <a:endParaRPr lang="en-US" sz="3600" dirty="0"/>
          </a:p>
        </p:txBody>
      </p:sp>
      <p:sp>
        <p:nvSpPr>
          <p:cNvPr id="3" name="Content Placeholder 2"/>
          <p:cNvSpPr>
            <a:spLocks noGrp="1"/>
          </p:cNvSpPr>
          <p:nvPr>
            <p:ph sz="quarter" idx="13"/>
          </p:nvPr>
        </p:nvSpPr>
        <p:spPr>
          <a:xfrm>
            <a:off x="609600" y="1457288"/>
            <a:ext cx="7924800" cy="4397204"/>
          </a:xfrm>
        </p:spPr>
        <p:txBody>
          <a:bodyPr>
            <a:normAutofit lnSpcReduction="10000"/>
          </a:bodyPr>
          <a:lstStyle/>
          <a:p>
            <a:r>
              <a:rPr lang="en-US" sz="3000" dirty="0">
                <a:solidFill>
                  <a:srgbClr val="FFFFFF"/>
                </a:solidFill>
                <a:hlinkClick r:id="rId2"/>
              </a:rPr>
              <a:t>https://www.prospects.ac.uk/careers-advice/what-can-i-do-with-my-degree/hospitality-</a:t>
            </a:r>
            <a:r>
              <a:rPr lang="en-US" sz="3000" dirty="0" smtClean="0">
                <a:solidFill>
                  <a:srgbClr val="FFFFFF"/>
                </a:solidFill>
                <a:hlinkClick r:id="rId2"/>
              </a:rPr>
              <a:t>management</a:t>
            </a:r>
            <a:endParaRPr lang="en-US" sz="3000" dirty="0" smtClean="0">
              <a:solidFill>
                <a:srgbClr val="FFFFFF"/>
              </a:solidFill>
            </a:endParaRPr>
          </a:p>
          <a:p>
            <a:r>
              <a:rPr lang="en-US" sz="3000" dirty="0">
                <a:solidFill>
                  <a:srgbClr val="FFFFFF"/>
                </a:solidFill>
                <a:hlinkClick r:id="rId3"/>
              </a:rPr>
              <a:t>http://study.com/directory/category/Business/</a:t>
            </a:r>
            <a:r>
              <a:rPr lang="en-US" sz="3000" dirty="0" smtClean="0">
                <a:solidFill>
                  <a:srgbClr val="FFFFFF"/>
                </a:solidFill>
                <a:hlinkClick r:id="rId3"/>
              </a:rPr>
              <a:t>Hospitality_Management.html</a:t>
            </a:r>
            <a:endParaRPr lang="en-US" sz="3000" dirty="0" smtClean="0">
              <a:solidFill>
                <a:srgbClr val="FFFFFF"/>
              </a:solidFill>
            </a:endParaRPr>
          </a:p>
          <a:p>
            <a:r>
              <a:rPr lang="en-US" sz="3000" dirty="0">
                <a:solidFill>
                  <a:srgbClr val="FFFFFF"/>
                </a:solidFill>
                <a:hlinkClick r:id="rId4"/>
              </a:rPr>
              <a:t>http://www.clemson.edu/degrees/parks-recreation-and-tourism-</a:t>
            </a:r>
            <a:r>
              <a:rPr lang="en-US" sz="3000" dirty="0" smtClean="0">
                <a:solidFill>
                  <a:srgbClr val="FFFFFF"/>
                </a:solidFill>
                <a:hlinkClick r:id="rId4"/>
              </a:rPr>
              <a:t>management</a:t>
            </a:r>
            <a:endParaRPr lang="en-US" sz="3000" dirty="0" smtClean="0">
              <a:solidFill>
                <a:srgbClr val="FFFFFF"/>
              </a:solidFill>
            </a:endParaRPr>
          </a:p>
          <a:p>
            <a:r>
              <a:rPr lang="en-US" sz="3000" dirty="0">
                <a:solidFill>
                  <a:srgbClr val="FFFFFF"/>
                </a:solidFill>
                <a:hlinkClick r:id="rId5"/>
              </a:rPr>
              <a:t>http://</a:t>
            </a:r>
            <a:r>
              <a:rPr lang="en-US" sz="3000" dirty="0" err="1">
                <a:solidFill>
                  <a:srgbClr val="FFFFFF"/>
                </a:solidFill>
                <a:hlinkClick r:id="rId5"/>
              </a:rPr>
              <a:t>www.health.utah.edu</a:t>
            </a:r>
            <a:r>
              <a:rPr lang="en-US" sz="3000" dirty="0">
                <a:solidFill>
                  <a:srgbClr val="FFFFFF"/>
                </a:solidFill>
                <a:hlinkClick r:id="rId5"/>
              </a:rPr>
              <a:t>/parks-recreation-tourism/degrees/bachelors/hospitality-</a:t>
            </a:r>
            <a:r>
              <a:rPr lang="en-US" sz="3000" dirty="0" err="1">
                <a:solidFill>
                  <a:srgbClr val="FFFFFF"/>
                </a:solidFill>
                <a:hlinkClick r:id="rId5"/>
              </a:rPr>
              <a:t>management.php</a:t>
            </a:r>
            <a:endParaRPr lang="en-US" sz="3000" dirty="0">
              <a:solidFill>
                <a:srgbClr val="FFFFFF"/>
              </a:solidFill>
            </a:endParaRPr>
          </a:p>
        </p:txBody>
      </p:sp>
    </p:spTree>
    <p:extLst>
      <p:ext uri="{BB962C8B-B14F-4D97-AF65-F5344CB8AC3E}">
        <p14:creationId xmlns:p14="http://schemas.microsoft.com/office/powerpoint/2010/main" val="1676286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smtClean="0"/>
              <a:t>What is Parks, Recreation, and Tourism?</a:t>
            </a:r>
            <a:endParaRPr lang="en-US" sz="3600" dirty="0"/>
          </a:p>
        </p:txBody>
      </p:sp>
      <p:sp>
        <p:nvSpPr>
          <p:cNvPr id="3" name="Content Placeholder 2"/>
          <p:cNvSpPr>
            <a:spLocks noGrp="1"/>
          </p:cNvSpPr>
          <p:nvPr>
            <p:ph sz="quarter" idx="13"/>
          </p:nvPr>
        </p:nvSpPr>
        <p:spPr>
          <a:xfrm>
            <a:off x="609600" y="1600199"/>
            <a:ext cx="7924800" cy="1949285"/>
          </a:xfrm>
        </p:spPr>
        <p:txBody>
          <a:bodyPr>
            <a:normAutofit lnSpcReduction="10000"/>
          </a:bodyPr>
          <a:lstStyle/>
          <a:p>
            <a:pPr marL="0" indent="0">
              <a:buNone/>
            </a:pPr>
            <a:r>
              <a:rPr lang="en-US" sz="3000" dirty="0" smtClean="0"/>
              <a:t>Within the Parks, Recreation, and Tourism degree, you will learn how to manage recreational activities in a sustainable way that preserves the nature of the environment around us. </a:t>
            </a:r>
          </a:p>
          <a:p>
            <a:endParaRPr lang="en-US" sz="3000" dirty="0"/>
          </a:p>
        </p:txBody>
      </p:sp>
      <p:pic>
        <p:nvPicPr>
          <p:cNvPr id="5" name="Picture 4"/>
          <p:cNvPicPr>
            <a:picLocks noChangeAspect="1"/>
          </p:cNvPicPr>
          <p:nvPr/>
        </p:nvPicPr>
        <p:blipFill>
          <a:blip r:embed="rId2"/>
          <a:stretch>
            <a:fillRect/>
          </a:stretch>
        </p:blipFill>
        <p:spPr>
          <a:xfrm>
            <a:off x="1254644" y="3549483"/>
            <a:ext cx="6633085" cy="2631513"/>
          </a:xfrm>
          <a:prstGeom prst="rect">
            <a:avLst/>
          </a:prstGeom>
        </p:spPr>
      </p:pic>
    </p:spTree>
    <p:extLst>
      <p:ext uri="{BB962C8B-B14F-4D97-AF65-F5344CB8AC3E}">
        <p14:creationId xmlns:p14="http://schemas.microsoft.com/office/powerpoint/2010/main" val="41599691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smtClean="0"/>
              <a:t>What is Hospitality Management?</a:t>
            </a:r>
            <a:endParaRPr lang="en-US" sz="3600" dirty="0"/>
          </a:p>
        </p:txBody>
      </p:sp>
      <p:sp>
        <p:nvSpPr>
          <p:cNvPr id="3" name="Content Placeholder 2"/>
          <p:cNvSpPr>
            <a:spLocks noGrp="1"/>
          </p:cNvSpPr>
          <p:nvPr>
            <p:ph sz="quarter" idx="13"/>
          </p:nvPr>
        </p:nvSpPr>
        <p:spPr/>
        <p:txBody>
          <a:bodyPr>
            <a:normAutofit/>
          </a:bodyPr>
          <a:lstStyle/>
          <a:p>
            <a:pPr marL="0" indent="0" algn="ctr">
              <a:buNone/>
            </a:pPr>
            <a:r>
              <a:rPr lang="en-US" sz="3000" dirty="0" smtClean="0"/>
              <a:t>Hospitality Management includes many different businesses that include hotels, restaurants, airlines, and tour agencies.  The hospitality management emphasis will teach you how to work within the hospitality industry, serving people with great customer service and knowledge about the industry.  </a:t>
            </a:r>
            <a:endParaRPr lang="en-US" sz="3000" dirty="0"/>
          </a:p>
        </p:txBody>
      </p:sp>
    </p:spTree>
    <p:extLst>
      <p:ext uri="{BB962C8B-B14F-4D97-AF65-F5344CB8AC3E}">
        <p14:creationId xmlns:p14="http://schemas.microsoft.com/office/powerpoint/2010/main" val="22141186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smtClean="0"/>
              <a:t>What classes do I take?</a:t>
            </a:r>
            <a:endParaRPr lang="en-US" sz="3600" dirty="0"/>
          </a:p>
        </p:txBody>
      </p:sp>
      <p:pic>
        <p:nvPicPr>
          <p:cNvPr id="4" name="Content Placeholder 3" descr="Screen Shot 2016-04-07 at 1.21.24 PM.png"/>
          <p:cNvPicPr>
            <a:picLocks noGrp="1" noChangeAspect="1"/>
          </p:cNvPicPr>
          <p:nvPr>
            <p:ph sz="quarter" idx="13"/>
          </p:nvPr>
        </p:nvPicPr>
        <p:blipFill rotWithShape="1">
          <a:blip r:embed="rId2">
            <a:extLst>
              <a:ext uri="{28A0092B-C50C-407E-A947-70E740481C1C}">
                <a14:useLocalDpi xmlns:a14="http://schemas.microsoft.com/office/drawing/2010/main" val="0"/>
              </a:ext>
            </a:extLst>
          </a:blip>
          <a:srcRect l="-13387" t="-13585" r="-1401"/>
          <a:stretch/>
        </p:blipFill>
        <p:spPr>
          <a:xfrm>
            <a:off x="-1224045" y="891167"/>
            <a:ext cx="10496187" cy="4701437"/>
          </a:xfrm>
        </p:spPr>
      </p:pic>
    </p:spTree>
    <p:extLst>
      <p:ext uri="{BB962C8B-B14F-4D97-AF65-F5344CB8AC3E}">
        <p14:creationId xmlns:p14="http://schemas.microsoft.com/office/powerpoint/2010/main" val="16437181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smtClean="0"/>
              <a:t>Clubs to join within </a:t>
            </a:r>
            <a:r>
              <a:rPr lang="en-US" sz="3600" dirty="0" err="1" smtClean="0"/>
              <a:t>Prt</a:t>
            </a:r>
            <a:endParaRPr lang="en-US" sz="3600" dirty="0"/>
          </a:p>
        </p:txBody>
      </p:sp>
      <p:pic>
        <p:nvPicPr>
          <p:cNvPr id="4" name="Picture 3"/>
          <p:cNvPicPr>
            <a:picLocks noChangeAspect="1"/>
          </p:cNvPicPr>
          <p:nvPr/>
        </p:nvPicPr>
        <p:blipFill>
          <a:blip r:embed="rId2"/>
          <a:stretch>
            <a:fillRect/>
          </a:stretch>
        </p:blipFill>
        <p:spPr>
          <a:xfrm>
            <a:off x="0" y="1591147"/>
            <a:ext cx="4278680" cy="3669080"/>
          </a:xfrm>
          <a:prstGeom prst="rect">
            <a:avLst/>
          </a:prstGeom>
        </p:spPr>
      </p:pic>
      <p:pic>
        <p:nvPicPr>
          <p:cNvPr id="5" name="Picture 4"/>
          <p:cNvPicPr>
            <a:picLocks noChangeAspect="1"/>
          </p:cNvPicPr>
          <p:nvPr/>
        </p:nvPicPr>
        <p:blipFill>
          <a:blip r:embed="rId3"/>
          <a:stretch>
            <a:fillRect/>
          </a:stretch>
        </p:blipFill>
        <p:spPr>
          <a:xfrm>
            <a:off x="4217540" y="1591147"/>
            <a:ext cx="4926460" cy="3669080"/>
          </a:xfrm>
          <a:prstGeom prst="rect">
            <a:avLst/>
          </a:prstGeom>
        </p:spPr>
      </p:pic>
      <p:sp>
        <p:nvSpPr>
          <p:cNvPr id="6" name="TextBox 5"/>
          <p:cNvSpPr txBox="1"/>
          <p:nvPr/>
        </p:nvSpPr>
        <p:spPr>
          <a:xfrm>
            <a:off x="5584706" y="5260227"/>
            <a:ext cx="2213279" cy="553998"/>
          </a:xfrm>
          <a:prstGeom prst="rect">
            <a:avLst/>
          </a:prstGeom>
          <a:noFill/>
        </p:spPr>
        <p:txBody>
          <a:bodyPr wrap="none" rtlCol="0">
            <a:spAutoFit/>
          </a:bodyPr>
          <a:lstStyle/>
          <a:p>
            <a:r>
              <a:rPr lang="en-US" sz="3000" dirty="0" smtClean="0">
                <a:hlinkClick r:id="rId4"/>
              </a:rPr>
              <a:t>AHLA Website</a:t>
            </a:r>
            <a:endParaRPr lang="en-US" sz="3000" dirty="0"/>
          </a:p>
        </p:txBody>
      </p:sp>
      <p:sp>
        <p:nvSpPr>
          <p:cNvPr id="7" name="TextBox 6"/>
          <p:cNvSpPr txBox="1"/>
          <p:nvPr/>
        </p:nvSpPr>
        <p:spPr>
          <a:xfrm>
            <a:off x="397815" y="5260227"/>
            <a:ext cx="3503829" cy="553998"/>
          </a:xfrm>
          <a:prstGeom prst="rect">
            <a:avLst/>
          </a:prstGeom>
          <a:noFill/>
        </p:spPr>
        <p:txBody>
          <a:bodyPr wrap="square" rtlCol="0">
            <a:spAutoFit/>
          </a:bodyPr>
          <a:lstStyle/>
          <a:p>
            <a:r>
              <a:rPr lang="en-US" sz="3000" dirty="0" smtClean="0">
                <a:hlinkClick r:id="rId5"/>
              </a:rPr>
              <a:t>RAPS Facebook Page </a:t>
            </a:r>
            <a:endParaRPr lang="en-US" sz="3000" dirty="0"/>
          </a:p>
        </p:txBody>
      </p:sp>
    </p:spTree>
    <p:extLst>
      <p:ext uri="{BB962C8B-B14F-4D97-AF65-F5344CB8AC3E}">
        <p14:creationId xmlns:p14="http://schemas.microsoft.com/office/powerpoint/2010/main" val="31062670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smtClean="0"/>
              <a:t>Certification requirements for your degree</a:t>
            </a:r>
            <a:endParaRPr lang="en-US" sz="3600" dirty="0"/>
          </a:p>
        </p:txBody>
      </p:sp>
      <p:sp>
        <p:nvSpPr>
          <p:cNvPr id="3" name="Content Placeholder 2"/>
          <p:cNvSpPr>
            <a:spLocks noGrp="1"/>
          </p:cNvSpPr>
          <p:nvPr>
            <p:ph sz="quarter" idx="13"/>
          </p:nvPr>
        </p:nvSpPr>
        <p:spPr>
          <a:xfrm>
            <a:off x="5064486" y="1600200"/>
            <a:ext cx="3469913" cy="4114800"/>
          </a:xfrm>
        </p:spPr>
        <p:txBody>
          <a:bodyPr>
            <a:normAutofit/>
          </a:bodyPr>
          <a:lstStyle/>
          <a:p>
            <a:endParaRPr lang="en-US" sz="3000" dirty="0" smtClean="0"/>
          </a:p>
          <a:p>
            <a:r>
              <a:rPr lang="en-US" sz="3000" dirty="0" smtClean="0"/>
              <a:t>Must be a part of a professional organization (RAPS, AHLA)</a:t>
            </a:r>
          </a:p>
          <a:p>
            <a:r>
              <a:rPr lang="en-US" sz="3000" dirty="0" smtClean="0"/>
              <a:t>First Aid certification</a:t>
            </a:r>
            <a:endParaRPr lang="en-US" sz="3000" dirty="0"/>
          </a:p>
        </p:txBody>
      </p:sp>
      <p:pic>
        <p:nvPicPr>
          <p:cNvPr id="4" name="Picture 3"/>
          <p:cNvPicPr>
            <a:picLocks noChangeAspect="1"/>
          </p:cNvPicPr>
          <p:nvPr/>
        </p:nvPicPr>
        <p:blipFill>
          <a:blip r:embed="rId2"/>
          <a:stretch>
            <a:fillRect/>
          </a:stretch>
        </p:blipFill>
        <p:spPr>
          <a:xfrm>
            <a:off x="609600" y="1600200"/>
            <a:ext cx="3842370" cy="3842370"/>
          </a:xfrm>
          <a:prstGeom prst="rect">
            <a:avLst/>
          </a:prstGeom>
        </p:spPr>
      </p:pic>
    </p:spTree>
    <p:extLst>
      <p:ext uri="{BB962C8B-B14F-4D97-AF65-F5344CB8AC3E}">
        <p14:creationId xmlns:p14="http://schemas.microsoft.com/office/powerpoint/2010/main" val="23676019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smtClean="0"/>
              <a:t>Internships</a:t>
            </a:r>
            <a:endParaRPr lang="en-US" sz="3600" dirty="0"/>
          </a:p>
        </p:txBody>
      </p:sp>
      <p:sp>
        <p:nvSpPr>
          <p:cNvPr id="3" name="Content Placeholder 2"/>
          <p:cNvSpPr>
            <a:spLocks noGrp="1"/>
          </p:cNvSpPr>
          <p:nvPr>
            <p:ph sz="quarter" idx="13"/>
          </p:nvPr>
        </p:nvSpPr>
        <p:spPr/>
        <p:txBody>
          <a:bodyPr>
            <a:normAutofit/>
          </a:bodyPr>
          <a:lstStyle/>
          <a:p>
            <a:r>
              <a:rPr lang="en-US" sz="3000" dirty="0" smtClean="0"/>
              <a:t>PIC</a:t>
            </a:r>
          </a:p>
          <a:p>
            <a:pPr lvl="1"/>
            <a:r>
              <a:rPr lang="en-US" sz="3000" dirty="0" smtClean="0"/>
              <a:t>Work/volunteer with at least 2 separate organizations that makes up 300 hours.  You may use prior work experience for the PIC.</a:t>
            </a:r>
          </a:p>
          <a:p>
            <a:r>
              <a:rPr lang="en-US" sz="3000" dirty="0" smtClean="0"/>
              <a:t>Summer Internship</a:t>
            </a:r>
          </a:p>
          <a:p>
            <a:pPr lvl="1"/>
            <a:r>
              <a:rPr lang="en-US" sz="3000" dirty="0" smtClean="0"/>
              <a:t>Working within the field to integrate yourself into the industry. </a:t>
            </a:r>
            <a:endParaRPr lang="en-US" sz="3000" dirty="0"/>
          </a:p>
        </p:txBody>
      </p:sp>
    </p:spTree>
    <p:extLst>
      <p:ext uri="{BB962C8B-B14F-4D97-AF65-F5344CB8AC3E}">
        <p14:creationId xmlns:p14="http://schemas.microsoft.com/office/powerpoint/2010/main" val="28082789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smtClean="0"/>
              <a:t>Careers within Hospitality management</a:t>
            </a:r>
            <a:endParaRPr lang="en-US" sz="3600" dirty="0"/>
          </a:p>
        </p:txBody>
      </p:sp>
      <p:sp>
        <p:nvSpPr>
          <p:cNvPr id="3" name="Content Placeholder 2"/>
          <p:cNvSpPr>
            <a:spLocks noGrp="1"/>
          </p:cNvSpPr>
          <p:nvPr>
            <p:ph sz="quarter" idx="13"/>
          </p:nvPr>
        </p:nvSpPr>
        <p:spPr>
          <a:xfrm>
            <a:off x="609600" y="1417638"/>
            <a:ext cx="7924800" cy="4580798"/>
          </a:xfrm>
        </p:spPr>
        <p:txBody>
          <a:bodyPr>
            <a:normAutofit lnSpcReduction="10000"/>
          </a:bodyPr>
          <a:lstStyle/>
          <a:p>
            <a:pPr marL="0" indent="0">
              <a:buNone/>
            </a:pPr>
            <a:r>
              <a:rPr lang="en-US" sz="3000" dirty="0" smtClean="0"/>
              <a:t>There are many career options for someone who studies hospitality management, but some examples are:</a:t>
            </a:r>
          </a:p>
          <a:p>
            <a:r>
              <a:rPr lang="en-US" sz="3000" dirty="0" smtClean="0"/>
              <a:t>Catering Manager			</a:t>
            </a:r>
          </a:p>
          <a:p>
            <a:r>
              <a:rPr lang="en-US" sz="3000" dirty="0" smtClean="0"/>
              <a:t>Event Planner</a:t>
            </a:r>
          </a:p>
          <a:p>
            <a:r>
              <a:rPr lang="en-US" sz="3000" dirty="0" smtClean="0"/>
              <a:t>Restaurant Manager</a:t>
            </a:r>
          </a:p>
          <a:p>
            <a:r>
              <a:rPr lang="en-US" sz="3000" dirty="0" smtClean="0"/>
              <a:t>Hotel Manager</a:t>
            </a:r>
          </a:p>
          <a:p>
            <a:r>
              <a:rPr lang="en-US" sz="3000" dirty="0" smtClean="0"/>
              <a:t>Travel Agent</a:t>
            </a:r>
          </a:p>
        </p:txBody>
      </p:sp>
      <p:pic>
        <p:nvPicPr>
          <p:cNvPr id="4" name="Picture 3"/>
          <p:cNvPicPr>
            <a:picLocks noChangeAspect="1"/>
          </p:cNvPicPr>
          <p:nvPr/>
        </p:nvPicPr>
        <p:blipFill>
          <a:blip r:embed="rId2"/>
          <a:stretch>
            <a:fillRect/>
          </a:stretch>
        </p:blipFill>
        <p:spPr>
          <a:xfrm>
            <a:off x="4161011" y="2463220"/>
            <a:ext cx="3810583" cy="3142235"/>
          </a:xfrm>
          <a:prstGeom prst="rect">
            <a:avLst/>
          </a:prstGeom>
        </p:spPr>
      </p:pic>
    </p:spTree>
    <p:extLst>
      <p:ext uri="{BB962C8B-B14F-4D97-AF65-F5344CB8AC3E}">
        <p14:creationId xmlns:p14="http://schemas.microsoft.com/office/powerpoint/2010/main" val="25699877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smtClean="0"/>
              <a:t>Who do I contact on campus for questions regarding </a:t>
            </a:r>
            <a:r>
              <a:rPr lang="en-US" sz="3600" dirty="0" err="1" smtClean="0"/>
              <a:t>prt</a:t>
            </a:r>
            <a:r>
              <a:rPr lang="en-US" sz="3600" dirty="0" smtClean="0"/>
              <a:t>?</a:t>
            </a:r>
            <a:endParaRPr lang="en-US" sz="3600" dirty="0"/>
          </a:p>
        </p:txBody>
      </p:sp>
      <p:sp>
        <p:nvSpPr>
          <p:cNvPr id="3" name="Content Placeholder 2"/>
          <p:cNvSpPr>
            <a:spLocks noGrp="1"/>
          </p:cNvSpPr>
          <p:nvPr>
            <p:ph sz="quarter" idx="13"/>
          </p:nvPr>
        </p:nvSpPr>
        <p:spPr>
          <a:xfrm>
            <a:off x="282550" y="2135684"/>
            <a:ext cx="3888766" cy="2585323"/>
          </a:xfrm>
          <a:ln>
            <a:solidFill>
              <a:schemeClr val="tx1"/>
            </a:solidFill>
          </a:ln>
        </p:spPr>
        <p:txBody>
          <a:bodyPr>
            <a:normAutofit/>
          </a:bodyPr>
          <a:lstStyle/>
          <a:p>
            <a:pPr marL="0" indent="0" algn="ctr">
              <a:buNone/>
            </a:pPr>
            <a:r>
              <a:rPr lang="en-US" sz="3000" dirty="0" smtClean="0"/>
              <a:t>Eric Gardner (Undergraduate Advisor)</a:t>
            </a:r>
          </a:p>
          <a:p>
            <a:pPr marL="0" indent="0" algn="ctr">
              <a:buNone/>
            </a:pPr>
            <a:r>
              <a:rPr lang="en-US" sz="3000" dirty="0" smtClean="0">
                <a:hlinkClick r:id="rId2"/>
              </a:rPr>
              <a:t>eric.gardner@utah.edu</a:t>
            </a:r>
            <a:endParaRPr lang="en-US" sz="3000" dirty="0" smtClean="0"/>
          </a:p>
          <a:p>
            <a:pPr marL="0" indent="0" algn="ctr">
              <a:buNone/>
            </a:pPr>
            <a:r>
              <a:rPr lang="en-US" sz="3000" dirty="0" smtClean="0"/>
              <a:t>801-585-0832</a:t>
            </a:r>
          </a:p>
          <a:p>
            <a:pPr marL="0" indent="0" algn="ctr">
              <a:buNone/>
            </a:pPr>
            <a:endParaRPr lang="en-US" sz="3000" dirty="0"/>
          </a:p>
        </p:txBody>
      </p:sp>
      <p:sp>
        <p:nvSpPr>
          <p:cNvPr id="4" name="TextBox 3"/>
          <p:cNvSpPr txBox="1"/>
          <p:nvPr/>
        </p:nvSpPr>
        <p:spPr>
          <a:xfrm>
            <a:off x="4171316" y="2135684"/>
            <a:ext cx="4727875" cy="2585323"/>
          </a:xfrm>
          <a:prstGeom prst="rect">
            <a:avLst/>
          </a:prstGeom>
          <a:noFill/>
          <a:ln>
            <a:solidFill>
              <a:srgbClr val="FFFFFF"/>
            </a:solidFill>
          </a:ln>
        </p:spPr>
        <p:txBody>
          <a:bodyPr wrap="square" rtlCol="0">
            <a:spAutoFit/>
          </a:bodyPr>
          <a:lstStyle/>
          <a:p>
            <a:pPr algn="ctr"/>
            <a:r>
              <a:rPr lang="en-US" sz="3000" dirty="0" smtClean="0"/>
              <a:t>Dr. Betsy Cook</a:t>
            </a:r>
          </a:p>
          <a:p>
            <a:pPr algn="ctr"/>
            <a:r>
              <a:rPr lang="en-US" sz="3000" dirty="0" smtClean="0"/>
              <a:t>(Director of Undergraduate Studies)</a:t>
            </a:r>
          </a:p>
          <a:p>
            <a:pPr algn="ctr"/>
            <a:r>
              <a:rPr lang="en-US" sz="3000" dirty="0" smtClean="0">
                <a:hlinkClick r:id="rId3"/>
              </a:rPr>
              <a:t>elizabeth.cook@health.utah.edu</a:t>
            </a:r>
            <a:endParaRPr lang="en-US" sz="3000" dirty="0" smtClean="0"/>
          </a:p>
          <a:p>
            <a:pPr algn="ctr"/>
            <a:endParaRPr lang="en-US" sz="1400" dirty="0" smtClean="0"/>
          </a:p>
          <a:p>
            <a:pPr algn="ctr"/>
            <a:endParaRPr lang="en-US" sz="1400" dirty="0"/>
          </a:p>
          <a:p>
            <a:pPr algn="ctr"/>
            <a:endParaRPr lang="en-US" sz="1400" dirty="0"/>
          </a:p>
        </p:txBody>
      </p:sp>
    </p:spTree>
    <p:extLst>
      <p:ext uri="{BB962C8B-B14F-4D97-AF65-F5344CB8AC3E}">
        <p14:creationId xmlns:p14="http://schemas.microsoft.com/office/powerpoint/2010/main" val="1443519613"/>
      </p:ext>
    </p:extLst>
  </p:cSld>
  <p:clrMapOvr>
    <a:masterClrMapping/>
  </p:clrMapOvr>
</p:sld>
</file>

<file path=ppt/theme/theme1.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Horizon.thmx</Template>
  <TotalTime>235</TotalTime>
  <Words>322</Words>
  <Application>Microsoft Macintosh PowerPoint</Application>
  <PresentationFormat>On-screen Show (4:3)</PresentationFormat>
  <Paragraphs>41</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Horizon</vt:lpstr>
      <vt:lpstr>Parks, Recreation, and tourism</vt:lpstr>
      <vt:lpstr>What is Parks, Recreation, and Tourism?</vt:lpstr>
      <vt:lpstr>What is Hospitality Management?</vt:lpstr>
      <vt:lpstr>What classes do I take?</vt:lpstr>
      <vt:lpstr>Clubs to join within Prt</vt:lpstr>
      <vt:lpstr>Certification requirements for your degree</vt:lpstr>
      <vt:lpstr>Internships</vt:lpstr>
      <vt:lpstr>Careers within Hospitality management</vt:lpstr>
      <vt:lpstr>Who do I contact on campus for questions regarding prt?</vt:lpstr>
      <vt:lpstr>References</vt:lpstr>
    </vt:vector>
  </TitlesOfParts>
  <Company>Green Dot Bank/Bonneville Bank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Parks, Recreation, and tourism</dc:title>
  <dc:creator>Michael Christensen</dc:creator>
  <cp:lastModifiedBy>Michael Christensen</cp:lastModifiedBy>
  <cp:revision>18</cp:revision>
  <cp:lastPrinted>2016-04-07T22:11:55Z</cp:lastPrinted>
  <dcterms:created xsi:type="dcterms:W3CDTF">2016-04-07T18:28:17Z</dcterms:created>
  <dcterms:modified xsi:type="dcterms:W3CDTF">2016-04-07T22:23:59Z</dcterms:modified>
</cp:coreProperties>
</file>